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70" r:id="rId9"/>
    <p:sldId id="269" r:id="rId10"/>
    <p:sldId id="271" r:id="rId11"/>
    <p:sldId id="258" r:id="rId12"/>
    <p:sldId id="259" r:id="rId13"/>
    <p:sldId id="260" r:id="rId14"/>
    <p:sldId id="261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456D-4AA6-49A7-8EFD-FF47A6A0C4C5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FC41-DEB5-4639-B4F5-4CA5FE2972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456D-4AA6-49A7-8EFD-FF47A6A0C4C5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FC41-DEB5-4639-B4F5-4CA5FE2972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456D-4AA6-49A7-8EFD-FF47A6A0C4C5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FC41-DEB5-4639-B4F5-4CA5FE2972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456D-4AA6-49A7-8EFD-FF47A6A0C4C5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FC41-DEB5-4639-B4F5-4CA5FE2972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456D-4AA6-49A7-8EFD-FF47A6A0C4C5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FC41-DEB5-4639-B4F5-4CA5FE2972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456D-4AA6-49A7-8EFD-FF47A6A0C4C5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FC41-DEB5-4639-B4F5-4CA5FE2972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456D-4AA6-49A7-8EFD-FF47A6A0C4C5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FC41-DEB5-4639-B4F5-4CA5FE2972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456D-4AA6-49A7-8EFD-FF47A6A0C4C5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FC41-DEB5-4639-B4F5-4CA5FE2972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456D-4AA6-49A7-8EFD-FF47A6A0C4C5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FC41-DEB5-4639-B4F5-4CA5FE2972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456D-4AA6-49A7-8EFD-FF47A6A0C4C5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FC41-DEB5-4639-B4F5-4CA5FE2972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456D-4AA6-49A7-8EFD-FF47A6A0C4C5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FC41-DEB5-4639-B4F5-4CA5FE2972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2456D-4AA6-49A7-8EFD-FF47A6A0C4C5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3FC41-DEB5-4639-B4F5-4CA5FE2972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legislacao.planalto.gov.br/legisla/legislacao.nsf/Viw_Identificacao/DEL%201.001-1969?OpenDocumen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LEIS/L9299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LEIS/L9299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7" name="Text Box 83"/>
          <p:cNvSpPr txBox="1">
            <a:spLocks noChangeArrowheads="1"/>
          </p:cNvSpPr>
          <p:nvPr/>
        </p:nvSpPr>
        <p:spPr bwMode="auto">
          <a:xfrm>
            <a:off x="3131840" y="116632"/>
            <a:ext cx="2448272" cy="216024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Organização Judiciária Militar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86" name="Text Box 82"/>
          <p:cNvSpPr txBox="1">
            <a:spLocks noChangeArrowheads="1"/>
          </p:cNvSpPr>
          <p:nvPr/>
        </p:nvSpPr>
        <p:spPr bwMode="auto">
          <a:xfrm>
            <a:off x="1187624" y="476672"/>
            <a:ext cx="792088" cy="216024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Federal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85" name="Text Box 81"/>
          <p:cNvSpPr txBox="1">
            <a:spLocks noChangeArrowheads="1"/>
          </p:cNvSpPr>
          <p:nvPr/>
        </p:nvSpPr>
        <p:spPr bwMode="auto">
          <a:xfrm>
            <a:off x="3419872" y="3284984"/>
            <a:ext cx="1152128" cy="216024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competência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84" name="Text Box 80"/>
          <p:cNvSpPr txBox="1">
            <a:spLocks noChangeArrowheads="1"/>
          </p:cNvSpPr>
          <p:nvPr/>
        </p:nvSpPr>
        <p:spPr bwMode="auto">
          <a:xfrm>
            <a:off x="251520" y="1124744"/>
            <a:ext cx="2592288" cy="36004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Julgar crimes Militares (art. 9º CPM)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83" name="Text Box 79"/>
          <p:cNvSpPr txBox="1">
            <a:spLocks noChangeArrowheads="1"/>
          </p:cNvSpPr>
          <p:nvPr/>
        </p:nvSpPr>
        <p:spPr bwMode="auto">
          <a:xfrm>
            <a:off x="323528" y="1556792"/>
            <a:ext cx="2304256" cy="43204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Cometidos por Militares das FA</a:t>
            </a:r>
            <a:endParaRPr kumimoji="0" lang="pt-B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(MAR. EX – AER)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82" name="Text Box 78"/>
          <p:cNvSpPr txBox="1">
            <a:spLocks noChangeArrowheads="1"/>
          </p:cNvSpPr>
          <p:nvPr/>
        </p:nvSpPr>
        <p:spPr bwMode="auto">
          <a:xfrm>
            <a:off x="3707904" y="1052736"/>
            <a:ext cx="720080" cy="216024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2º Grau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81" name="Text Box 77"/>
          <p:cNvSpPr txBox="1">
            <a:spLocks noChangeArrowheads="1"/>
          </p:cNvSpPr>
          <p:nvPr/>
        </p:nvSpPr>
        <p:spPr bwMode="auto">
          <a:xfrm>
            <a:off x="539552" y="2060848"/>
            <a:ext cx="1728192" cy="576064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Circunscrições Judiciárias Militares (12 CJM)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80" name="Text Box 76"/>
          <p:cNvSpPr txBox="1">
            <a:spLocks noChangeArrowheads="1"/>
          </p:cNvSpPr>
          <p:nvPr/>
        </p:nvSpPr>
        <p:spPr bwMode="auto">
          <a:xfrm>
            <a:off x="323528" y="2708920"/>
            <a:ext cx="2016224" cy="223224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ª CJM – RJ-ES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2ª CJM – SP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3ª CJM – RS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4ª CJM – MG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5ª CJM – PR-SC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6ª CJM – BA-SE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7ª CJM – PE-RN-PB-AL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8ª CJM – PA-AP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9ª CJM – MS-MT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10ª CJM – CE-MA-PI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11ª CJM – DF-GO-TO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12ª CJM – AM-AC-RO-RR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79" name="Text Box 75"/>
          <p:cNvSpPr txBox="1">
            <a:spLocks noChangeArrowheads="1"/>
          </p:cNvSpPr>
          <p:nvPr/>
        </p:nvSpPr>
        <p:spPr bwMode="auto">
          <a:xfrm>
            <a:off x="755576" y="5373216"/>
            <a:ext cx="864096" cy="28803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Correição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78" name="Text Box 74"/>
          <p:cNvSpPr txBox="1">
            <a:spLocks noChangeArrowheads="1"/>
          </p:cNvSpPr>
          <p:nvPr/>
        </p:nvSpPr>
        <p:spPr bwMode="auto">
          <a:xfrm>
            <a:off x="755576" y="5085184"/>
            <a:ext cx="936104" cy="216024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Auditorias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77" name="Text Box 73"/>
          <p:cNvSpPr txBox="1">
            <a:spLocks noChangeArrowheads="1"/>
          </p:cNvSpPr>
          <p:nvPr/>
        </p:nvSpPr>
        <p:spPr bwMode="auto">
          <a:xfrm>
            <a:off x="1835696" y="5373216"/>
            <a:ext cx="927100" cy="4699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Auditorias Militares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75" name="Text Box 71"/>
          <p:cNvSpPr txBox="1">
            <a:spLocks noChangeArrowheads="1"/>
          </p:cNvSpPr>
          <p:nvPr/>
        </p:nvSpPr>
        <p:spPr bwMode="auto">
          <a:xfrm>
            <a:off x="1691680" y="5949280"/>
            <a:ext cx="1368152" cy="45042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Juiz Auditor (Juiz Singular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74" name="Text Box 70"/>
          <p:cNvSpPr txBox="1">
            <a:spLocks noChangeArrowheads="1"/>
          </p:cNvSpPr>
          <p:nvPr/>
        </p:nvSpPr>
        <p:spPr bwMode="auto">
          <a:xfrm>
            <a:off x="827584" y="5733256"/>
            <a:ext cx="698500" cy="4699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Julgar Oficiais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73" name="Text Box 69"/>
          <p:cNvSpPr txBox="1">
            <a:spLocks noChangeArrowheads="1"/>
          </p:cNvSpPr>
          <p:nvPr/>
        </p:nvSpPr>
        <p:spPr bwMode="auto">
          <a:xfrm>
            <a:off x="683568" y="6388100"/>
            <a:ext cx="812800" cy="4699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Crimes Próprios 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72" name="Text Box 68"/>
          <p:cNvSpPr txBox="1">
            <a:spLocks noChangeArrowheads="1"/>
          </p:cNvSpPr>
          <p:nvPr/>
        </p:nvSpPr>
        <p:spPr bwMode="auto">
          <a:xfrm>
            <a:off x="1691680" y="6502400"/>
            <a:ext cx="698500" cy="3556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LOJM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71" name="Text Box 67"/>
          <p:cNvSpPr txBox="1">
            <a:spLocks noChangeArrowheads="1"/>
          </p:cNvSpPr>
          <p:nvPr/>
        </p:nvSpPr>
        <p:spPr bwMode="auto">
          <a:xfrm>
            <a:off x="3707904" y="1340768"/>
            <a:ext cx="720080" cy="216024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STM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70" name="Text Box 66"/>
          <p:cNvSpPr txBox="1">
            <a:spLocks noChangeArrowheads="1"/>
          </p:cNvSpPr>
          <p:nvPr/>
        </p:nvSpPr>
        <p:spPr bwMode="auto">
          <a:xfrm>
            <a:off x="6804248" y="476672"/>
            <a:ext cx="936104" cy="216024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Estadual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69" name="Text Box 65"/>
          <p:cNvSpPr txBox="1">
            <a:spLocks noChangeArrowheads="1"/>
          </p:cNvSpPr>
          <p:nvPr/>
        </p:nvSpPr>
        <p:spPr bwMode="auto">
          <a:xfrm>
            <a:off x="5868144" y="908720"/>
            <a:ext cx="1155700" cy="34357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competência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68" name="Text Box 64"/>
          <p:cNvSpPr txBox="1">
            <a:spLocks noChangeArrowheads="1"/>
          </p:cNvSpPr>
          <p:nvPr/>
        </p:nvSpPr>
        <p:spPr bwMode="auto">
          <a:xfrm>
            <a:off x="7452320" y="908720"/>
            <a:ext cx="864096" cy="36004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2º Grau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67" name="Text Box 63"/>
          <p:cNvSpPr txBox="1">
            <a:spLocks noChangeArrowheads="1"/>
          </p:cNvSpPr>
          <p:nvPr/>
        </p:nvSpPr>
        <p:spPr bwMode="auto">
          <a:xfrm>
            <a:off x="7524328" y="1340768"/>
            <a:ext cx="698500" cy="4699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TJ (E) DF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66" name="Text Box 62"/>
          <p:cNvSpPr txBox="1">
            <a:spLocks noChangeArrowheads="1"/>
          </p:cNvSpPr>
          <p:nvPr/>
        </p:nvSpPr>
        <p:spPr bwMode="auto">
          <a:xfrm>
            <a:off x="5508104" y="1412776"/>
            <a:ext cx="1800200" cy="4699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Processar e Julgar Oficiais da PM - CBM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65" name="Text Box 61"/>
          <p:cNvSpPr txBox="1">
            <a:spLocks noChangeArrowheads="1"/>
          </p:cNvSpPr>
          <p:nvPr/>
        </p:nvSpPr>
        <p:spPr bwMode="auto">
          <a:xfrm>
            <a:off x="7236296" y="2348880"/>
            <a:ext cx="792088" cy="216024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1º Grau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64" name="Text Box 60"/>
          <p:cNvSpPr txBox="1">
            <a:spLocks noChangeArrowheads="1"/>
          </p:cNvSpPr>
          <p:nvPr/>
        </p:nvSpPr>
        <p:spPr bwMode="auto">
          <a:xfrm>
            <a:off x="8244408" y="2348880"/>
            <a:ext cx="720080" cy="216024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OBS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63" name="Text Box 59"/>
          <p:cNvSpPr txBox="1">
            <a:spLocks noChangeArrowheads="1"/>
          </p:cNvSpPr>
          <p:nvPr/>
        </p:nvSpPr>
        <p:spPr bwMode="auto">
          <a:xfrm rot="10800000" flipV="1">
            <a:off x="5940152" y="1988840"/>
            <a:ext cx="1080120" cy="28803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Auditorias</a:t>
            </a:r>
            <a:endParaRPr lang="pt-BR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1562" name="Text Box 58"/>
          <p:cNvSpPr txBox="1">
            <a:spLocks noChangeArrowheads="1"/>
          </p:cNvSpPr>
          <p:nvPr/>
        </p:nvSpPr>
        <p:spPr bwMode="auto">
          <a:xfrm>
            <a:off x="5940152" y="2348880"/>
            <a:ext cx="1080120" cy="43204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Conselho Permanente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61" name="Text Box 57"/>
          <p:cNvSpPr txBox="1">
            <a:spLocks noChangeArrowheads="1"/>
          </p:cNvSpPr>
          <p:nvPr/>
        </p:nvSpPr>
        <p:spPr bwMode="auto">
          <a:xfrm>
            <a:off x="5868144" y="2852936"/>
            <a:ext cx="1224136" cy="504056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Juiz Auditor (Juiz Singular)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60" name="Text Box 56"/>
          <p:cNvSpPr txBox="1">
            <a:spLocks noChangeArrowheads="1"/>
          </p:cNvSpPr>
          <p:nvPr/>
        </p:nvSpPr>
        <p:spPr bwMode="auto">
          <a:xfrm>
            <a:off x="7759700" y="2708920"/>
            <a:ext cx="1384300" cy="6985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Crimes Dolosos contara a vida Tribunal do Júri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59" name="Text Box 55"/>
          <p:cNvSpPr txBox="1">
            <a:spLocks noChangeArrowheads="1"/>
          </p:cNvSpPr>
          <p:nvPr/>
        </p:nvSpPr>
        <p:spPr bwMode="auto">
          <a:xfrm>
            <a:off x="7668344" y="3501008"/>
            <a:ext cx="927100" cy="4699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Conselho especial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58" name="Text Box 54"/>
          <p:cNvSpPr txBox="1">
            <a:spLocks noChangeArrowheads="1"/>
          </p:cNvSpPr>
          <p:nvPr/>
        </p:nvSpPr>
        <p:spPr bwMode="auto">
          <a:xfrm>
            <a:off x="3275856" y="1916832"/>
            <a:ext cx="1584176" cy="1296144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– GEN MAR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– GEN EX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– GEN AER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– ADVOGADOS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– JUÍZES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AUDITORES E MEMBROS MPM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57" name="Text Box 53"/>
          <p:cNvSpPr txBox="1">
            <a:spLocks noChangeArrowheads="1"/>
          </p:cNvSpPr>
          <p:nvPr/>
        </p:nvSpPr>
        <p:spPr bwMode="auto">
          <a:xfrm>
            <a:off x="3419872" y="1556792"/>
            <a:ext cx="1270000" cy="3556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 ministros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56" name="Text Box 52"/>
          <p:cNvSpPr txBox="1">
            <a:spLocks noChangeArrowheads="1"/>
          </p:cNvSpPr>
          <p:nvPr/>
        </p:nvSpPr>
        <p:spPr bwMode="auto">
          <a:xfrm>
            <a:off x="899592" y="836712"/>
            <a:ext cx="1224136" cy="216024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competência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2555776" y="3645024"/>
            <a:ext cx="1155700" cy="6985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Processar e Julgar Oficiais Generais FA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54" name="Text Box 50"/>
          <p:cNvSpPr txBox="1">
            <a:spLocks noChangeArrowheads="1"/>
          </p:cNvSpPr>
          <p:nvPr/>
        </p:nvSpPr>
        <p:spPr bwMode="auto">
          <a:xfrm>
            <a:off x="3923928" y="3717032"/>
            <a:ext cx="1368152" cy="576064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Processar e Julgar Recursos HC, ETC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1835696" y="5085184"/>
            <a:ext cx="698500" cy="216024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OBS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2843808" y="4437112"/>
            <a:ext cx="3528392" cy="4699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Crimes dolosos contra a vida, cometidos contra civis – será julgado pelo Tribunal do Júri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6660232" y="4509120"/>
            <a:ext cx="2070100" cy="3556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Emenda Constitucional n.º 45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3563888" y="5013176"/>
            <a:ext cx="1368152" cy="576064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Conselho Permanente de Justiça Militar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49" name="Text Box 45"/>
          <p:cNvSpPr txBox="1">
            <a:spLocks noChangeArrowheads="1"/>
          </p:cNvSpPr>
          <p:nvPr/>
        </p:nvSpPr>
        <p:spPr bwMode="auto">
          <a:xfrm>
            <a:off x="5364088" y="5085184"/>
            <a:ext cx="698500" cy="4699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Julgar Praças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48" name="Text Box 44"/>
          <p:cNvSpPr txBox="1">
            <a:spLocks noChangeArrowheads="1"/>
          </p:cNvSpPr>
          <p:nvPr/>
        </p:nvSpPr>
        <p:spPr bwMode="auto">
          <a:xfrm>
            <a:off x="3419872" y="5949280"/>
            <a:ext cx="1152128" cy="404664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Julgar Oficiais e Praças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47" name="Text Box 43"/>
          <p:cNvSpPr txBox="1">
            <a:spLocks noChangeArrowheads="1"/>
          </p:cNvSpPr>
          <p:nvPr/>
        </p:nvSpPr>
        <p:spPr bwMode="auto">
          <a:xfrm>
            <a:off x="6012160" y="5589240"/>
            <a:ext cx="812800" cy="4699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Crimes Próprios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46" name="Text Box 42"/>
          <p:cNvSpPr txBox="1">
            <a:spLocks noChangeArrowheads="1"/>
          </p:cNvSpPr>
          <p:nvPr/>
        </p:nvSpPr>
        <p:spPr bwMode="auto">
          <a:xfrm>
            <a:off x="6948264" y="5661248"/>
            <a:ext cx="698500" cy="28803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LOJM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4788024" y="6309320"/>
            <a:ext cx="1008112" cy="43204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Crimes Impróprios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44" name="Text Box 40"/>
          <p:cNvSpPr txBox="1">
            <a:spLocks noChangeArrowheads="1"/>
          </p:cNvSpPr>
          <p:nvPr/>
        </p:nvSpPr>
        <p:spPr bwMode="auto">
          <a:xfrm>
            <a:off x="6084168" y="6309320"/>
            <a:ext cx="1872208" cy="43204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Emenda Constitucional n.º 45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43" name="Line 39"/>
          <p:cNvSpPr>
            <a:spLocks noChangeShapeType="1"/>
          </p:cNvSpPr>
          <p:nvPr/>
        </p:nvSpPr>
        <p:spPr bwMode="auto">
          <a:xfrm flipH="1">
            <a:off x="1835696" y="476672"/>
            <a:ext cx="5256584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42" name="Line 38"/>
          <p:cNvSpPr>
            <a:spLocks noChangeShapeType="1"/>
          </p:cNvSpPr>
          <p:nvPr/>
        </p:nvSpPr>
        <p:spPr bwMode="auto">
          <a:xfrm>
            <a:off x="1547664" y="692696"/>
            <a:ext cx="0" cy="144016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9684568" y="1124744"/>
            <a:ext cx="0" cy="5943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41" name="Line 37"/>
          <p:cNvSpPr>
            <a:spLocks noChangeShapeType="1"/>
          </p:cNvSpPr>
          <p:nvPr/>
        </p:nvSpPr>
        <p:spPr bwMode="auto">
          <a:xfrm flipH="1">
            <a:off x="1475656" y="6669360"/>
            <a:ext cx="216024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>
            <a:off x="1691680" y="5229200"/>
            <a:ext cx="144016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>
            <a:off x="914400" y="6858000"/>
            <a:ext cx="0" cy="1143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>
            <a:off x="2411760" y="4581128"/>
            <a:ext cx="432048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>
            <a:off x="1259632" y="4941168"/>
            <a:ext cx="0" cy="144016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5724128" y="5589240"/>
            <a:ext cx="0" cy="144016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>
            <a:off x="4932040" y="5301208"/>
            <a:ext cx="45720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auto">
          <a:xfrm>
            <a:off x="6804248" y="5805264"/>
            <a:ext cx="11430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>
            <a:off x="7380312" y="3717032"/>
            <a:ext cx="288032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>
            <a:off x="7380312" y="2708920"/>
            <a:ext cx="0" cy="10081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3203848" y="5229200"/>
            <a:ext cx="34290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7020272" y="2708920"/>
            <a:ext cx="34290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>
            <a:off x="3995936" y="3501008"/>
            <a:ext cx="0" cy="144016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2411760" y="4581128"/>
            <a:ext cx="0" cy="52920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1485900" y="8572500"/>
            <a:ext cx="11430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2771800" y="5589240"/>
            <a:ext cx="45720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2267744" y="5877272"/>
            <a:ext cx="0" cy="1143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3059832" y="6165304"/>
            <a:ext cx="36004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05" name="Line 1"/>
          <p:cNvSpPr>
            <a:spLocks noChangeShapeType="1"/>
          </p:cNvSpPr>
          <p:nvPr/>
        </p:nvSpPr>
        <p:spPr bwMode="auto">
          <a:xfrm>
            <a:off x="9468544" y="2852936"/>
            <a:ext cx="0" cy="2514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6372200" y="4653136"/>
            <a:ext cx="288032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7236296" y="692696"/>
            <a:ext cx="0" cy="228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2123728" y="980728"/>
            <a:ext cx="2016224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4139952" y="1268760"/>
            <a:ext cx="0" cy="144016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8604448" y="2564904"/>
            <a:ext cx="0" cy="144016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6444208" y="1268760"/>
            <a:ext cx="0" cy="144016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4283968" y="332656"/>
            <a:ext cx="0" cy="144016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3275856" y="3645024"/>
            <a:ext cx="137160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6444208" y="2276872"/>
            <a:ext cx="0" cy="1143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6444208" y="1844824"/>
            <a:ext cx="0" cy="216024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8028384" y="2492896"/>
            <a:ext cx="216024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020272" y="2492896"/>
            <a:ext cx="22860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H="1">
            <a:off x="6876256" y="908720"/>
            <a:ext cx="72008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4139952" y="980728"/>
            <a:ext cx="0" cy="7200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88" name="Rectangle 84"/>
          <p:cNvSpPr>
            <a:spLocks noChangeArrowheads="1"/>
          </p:cNvSpPr>
          <p:nvPr/>
        </p:nvSpPr>
        <p:spPr bwMode="auto">
          <a:xfrm>
            <a:off x="0" y="-17627"/>
            <a:ext cx="1847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Line 12"/>
          <p:cNvSpPr>
            <a:spLocks noChangeShapeType="1"/>
          </p:cNvSpPr>
          <p:nvPr/>
        </p:nvSpPr>
        <p:spPr bwMode="auto">
          <a:xfrm>
            <a:off x="4644008" y="3645024"/>
            <a:ext cx="0" cy="1143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5" name="Line 25"/>
          <p:cNvSpPr>
            <a:spLocks noChangeShapeType="1"/>
          </p:cNvSpPr>
          <p:nvPr/>
        </p:nvSpPr>
        <p:spPr bwMode="auto">
          <a:xfrm>
            <a:off x="1259632" y="5301208"/>
            <a:ext cx="0" cy="144016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6" name="Line 37"/>
          <p:cNvSpPr>
            <a:spLocks noChangeShapeType="1"/>
          </p:cNvSpPr>
          <p:nvPr/>
        </p:nvSpPr>
        <p:spPr bwMode="auto">
          <a:xfrm flipH="1">
            <a:off x="1619672" y="5517232"/>
            <a:ext cx="216024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7" name="Line 32"/>
          <p:cNvSpPr>
            <a:spLocks noChangeShapeType="1"/>
          </p:cNvSpPr>
          <p:nvPr/>
        </p:nvSpPr>
        <p:spPr bwMode="auto">
          <a:xfrm>
            <a:off x="5724128" y="5733256"/>
            <a:ext cx="288032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8" name="Line 6"/>
          <p:cNvSpPr>
            <a:spLocks noChangeShapeType="1"/>
          </p:cNvSpPr>
          <p:nvPr/>
        </p:nvSpPr>
        <p:spPr bwMode="auto">
          <a:xfrm>
            <a:off x="1115616" y="6237312"/>
            <a:ext cx="0" cy="144016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9" name="Line 11"/>
          <p:cNvSpPr>
            <a:spLocks noChangeShapeType="1"/>
          </p:cNvSpPr>
          <p:nvPr/>
        </p:nvSpPr>
        <p:spPr bwMode="auto">
          <a:xfrm>
            <a:off x="6444208" y="2780928"/>
            <a:ext cx="0" cy="7200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0" name="Line 25"/>
          <p:cNvSpPr>
            <a:spLocks noChangeShapeType="1"/>
          </p:cNvSpPr>
          <p:nvPr/>
        </p:nvSpPr>
        <p:spPr bwMode="auto">
          <a:xfrm>
            <a:off x="3203848" y="5229200"/>
            <a:ext cx="0" cy="38519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1" name="Line 29"/>
          <p:cNvSpPr>
            <a:spLocks noChangeShapeType="1"/>
          </p:cNvSpPr>
          <p:nvPr/>
        </p:nvSpPr>
        <p:spPr bwMode="auto">
          <a:xfrm>
            <a:off x="3995936" y="6309320"/>
            <a:ext cx="0" cy="28803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" name="Line 20"/>
          <p:cNvSpPr>
            <a:spLocks noChangeShapeType="1"/>
          </p:cNvSpPr>
          <p:nvPr/>
        </p:nvSpPr>
        <p:spPr bwMode="auto">
          <a:xfrm>
            <a:off x="3995936" y="6597352"/>
            <a:ext cx="792088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" name="Line 20"/>
          <p:cNvSpPr>
            <a:spLocks noChangeShapeType="1"/>
          </p:cNvSpPr>
          <p:nvPr/>
        </p:nvSpPr>
        <p:spPr bwMode="auto">
          <a:xfrm>
            <a:off x="5796136" y="6525344"/>
            <a:ext cx="288032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Observação</a:t>
            </a:r>
          </a:p>
          <a:p>
            <a:pPr lvl="0"/>
            <a:r>
              <a:rPr lang="pt-BR" dirty="0" smtClean="0"/>
              <a:t>Emenda Constitucional n°. 45, Art. 125, da CF/88: Quando a competência for do juiz auditor (como Juiz Singular), não haverá sustentação oral. Somente haverá defesa escrita.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hlinkClick r:id="rId2"/>
              </a:rPr>
              <a:t/>
            </a:r>
            <a:br>
              <a:rPr lang="pt-BR" b="1" dirty="0" smtClean="0">
                <a:hlinkClick r:id="rId2"/>
              </a:rPr>
            </a:br>
            <a:r>
              <a:rPr lang="pt-BR" b="1" dirty="0">
                <a:hlinkClick r:id="rId2"/>
              </a:rPr>
              <a:t/>
            </a:r>
            <a:br>
              <a:rPr lang="pt-BR" b="1" dirty="0">
                <a:hlinkClick r:id="rId2"/>
              </a:rPr>
            </a:br>
            <a:r>
              <a:rPr lang="pt-BR" b="1" dirty="0" smtClean="0">
                <a:hlinkClick r:id="rId2"/>
              </a:rPr>
              <a:t>DECRETO-LEI </a:t>
            </a:r>
            <a:r>
              <a:rPr lang="pt-BR" b="1" dirty="0">
                <a:hlinkClick r:id="rId2"/>
              </a:rPr>
              <a:t>Nº 1.001, DE 21 DE OUTUBRO DE 1969.</a:t>
            </a:r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CÓDIGO PENAL MILITAR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363272" cy="4065315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Art. 9º Consideram-se crimes militares, em tempo de paz: </a:t>
            </a:r>
          </a:p>
          <a:p>
            <a:r>
              <a:rPr lang="pt-BR" dirty="0"/>
              <a:t>    I - os crimes de que trata </a:t>
            </a:r>
            <a:r>
              <a:rPr lang="pt-BR" dirty="0" err="1"/>
              <a:t>êste</a:t>
            </a:r>
            <a:r>
              <a:rPr lang="pt-BR" dirty="0"/>
              <a:t> Código, quando definidos de modo diverso na lei penal comum, ou nela não previstos, qualquer que seja o agente, salvo disposição especial; </a:t>
            </a:r>
          </a:p>
          <a:p>
            <a:r>
              <a:rPr lang="pt-BR" dirty="0"/>
              <a:t>        II - os crimes previstos neste Código, embora também o sejam com igual definição na lei penal comum, quando praticados: </a:t>
            </a:r>
          </a:p>
          <a:p>
            <a:r>
              <a:rPr lang="pt-BR" dirty="0"/>
              <a:t>        a) por militar em situação de atividade ou assemelhado, contra militar na mesma situação ou assemelhado; </a:t>
            </a:r>
          </a:p>
          <a:p>
            <a:r>
              <a:rPr lang="pt-BR" dirty="0"/>
              <a:t>        b) por militar em situação de atividade ou assemelhado, em lugar sujeito à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91264" cy="5793507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administração militar, contra militar da reserva, ou reformado, ou assemelhado, ou civil; </a:t>
            </a:r>
          </a:p>
          <a:p>
            <a:r>
              <a:rPr lang="pt-BR" dirty="0"/>
              <a:t>        c) por militar em serviço ou atuando em razão da função, em comissão de natureza militar, ou em formatura, ainda que fora do lugar sujeito à administração militar contra militar da reserva, ou reformado, ou civil; </a:t>
            </a:r>
            <a:r>
              <a:rPr lang="pt-BR" u="sng" dirty="0">
                <a:hlinkClick r:id="rId2"/>
              </a:rPr>
              <a:t>(Redação dada pela Lei nº 9.299, de 8.8.1996)</a:t>
            </a:r>
            <a:endParaRPr lang="pt-BR" dirty="0"/>
          </a:p>
          <a:p>
            <a:r>
              <a:rPr lang="pt-BR" dirty="0"/>
              <a:t>        d) por militar durante o período de manobras ou exercício, contra militar da reserva, ou reformado, ou assemelhado, ou civil; </a:t>
            </a:r>
          </a:p>
          <a:p>
            <a:r>
              <a:rPr lang="pt-BR" dirty="0"/>
              <a:t>        e) por militar em situação de atividade, ou assemelhado, contra o patrimônio sob a administração militar, ou a ordem administrativa militar; </a:t>
            </a:r>
          </a:p>
          <a:p>
            <a:r>
              <a:rPr lang="pt-BR" dirty="0"/>
              <a:t>        f) revogada. </a:t>
            </a:r>
            <a:r>
              <a:rPr lang="pt-BR" u="sng" dirty="0">
                <a:hlinkClick r:id="rId2"/>
              </a:rPr>
              <a:t>(Vide Lei nº 9.299, de 8.8.1996)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19256" cy="5721499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        III - os crimes praticados por militar da reserva, ou reformado, ou por civil, contra as instituições militares, considerando-se como tais não só os compreendidos no inciso I, como os do inciso II, nos seguintes casos: </a:t>
            </a:r>
          </a:p>
          <a:p>
            <a:r>
              <a:rPr lang="pt-BR" dirty="0"/>
              <a:t>        a) contra o patrimônio sob a administração militar, ou contra a ordem administrativa militar; </a:t>
            </a:r>
          </a:p>
          <a:p>
            <a:r>
              <a:rPr lang="pt-BR" dirty="0"/>
              <a:t>        b) em lugar sujeito à administração militar contra militar em situação de atividade ou assemelhado, ou contra funcionário de Ministério militar ou da Justiça Militar, no exercício de função inerente ao seu cargo; </a:t>
            </a:r>
          </a:p>
          <a:p>
            <a:r>
              <a:rPr lang="pt-BR" dirty="0"/>
              <a:t>        c) contra militar em formatura, ou durante o período de prontidão, vigilância, observação, exploração, exercício, acampamento, acantonamento ou manobras; </a:t>
            </a:r>
          </a:p>
          <a:p>
            <a:r>
              <a:rPr lang="pt-BR" dirty="0"/>
              <a:t>        d) ainda que fora do lugar sujeito à administração militar, contra militar em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19256" cy="5721499"/>
          </a:xfrm>
        </p:spPr>
        <p:txBody>
          <a:bodyPr/>
          <a:lstStyle/>
          <a:p>
            <a:r>
              <a:rPr lang="pt-BR" dirty="0"/>
              <a:t>função de natureza militar, ou no desempenho de serviço de vigilância, garantia e preservação da ordem pública, administrativa ou judiciária, quando legalmente requisitado para </a:t>
            </a:r>
            <a:r>
              <a:rPr lang="pt-BR" dirty="0" err="1"/>
              <a:t>aquêle</a:t>
            </a:r>
            <a:r>
              <a:rPr lang="pt-BR" dirty="0"/>
              <a:t> fim, ou em obediência a determinação legal superior. </a:t>
            </a:r>
          </a:p>
          <a:p>
            <a:r>
              <a:rPr lang="pt-BR" dirty="0"/>
              <a:t>        Parágrafo único. Os crimes de que trata este artigo, quando dolosos contra a vida e cometidos contra civil, serão da competência da justiça comum. </a:t>
            </a:r>
            <a:r>
              <a:rPr lang="pt-BR" u="sng" dirty="0">
                <a:hlinkClick r:id="rId2"/>
              </a:rPr>
              <a:t>(Parágrafo incluído pela Lei nº 9.299, de 8.8.1996)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-49931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pt-BR" dirty="0" smtClean="0">
              <a:latin typeface="Palatino Linotyp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INQUÉRITO POLICIAL MILITAR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alatino Linotype" pitchFamily="18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Finalidade:  A apuração de fato, que configure crime militar e sua autoria (Art. 9°, CPPM)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alatino Linotype" pitchFamily="18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É Iniciado Mediante Portaria (Art. 10, CPPM)</a:t>
            </a:r>
            <a:endParaRPr lang="pt-BR" sz="3200" dirty="0" smtClean="0">
              <a:latin typeface="Palatino Linotype" pitchFamily="18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De oficio, pela autoridade militar (Comando);</a:t>
            </a:r>
            <a:endParaRPr lang="pt-BR" sz="3200" dirty="0" smtClean="0">
              <a:latin typeface="Palatino Linotype" pitchFamily="18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Por determinação ou delegação da autoridade militar superior</a:t>
            </a: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Em virtude de requisição do MPM;</a:t>
            </a:r>
            <a:endParaRPr lang="pt-BR" sz="3200" dirty="0" smtClean="0">
              <a:latin typeface="Palatino Linotype" pitchFamily="18" charset="0"/>
              <a:cs typeface="Arial" pitchFamily="34" charset="0"/>
            </a:endParaRPr>
          </a:p>
          <a:p>
            <a:pPr lvl="0"/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Por decisão do STM ou TJ;</a:t>
            </a:r>
            <a:r>
              <a:rPr lang="pt-BR" sz="3200" dirty="0" smtClean="0"/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pt-BR" sz="3200" dirty="0" smtClean="0"/>
              <a:t>A requerimento da parte ofendida</a:t>
            </a:r>
          </a:p>
          <a:p>
            <a:pPr>
              <a:buFont typeface="Arial" pitchFamily="34" charset="0"/>
              <a:buChar char="•"/>
            </a:pPr>
            <a:r>
              <a:rPr lang="pt-BR" sz="3200" dirty="0" smtClean="0"/>
              <a:t>Quando, de sindicância resulte indicio da existência de crime militar.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alatino Linotype" pitchFamily="18" charset="0"/>
              <a:cs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260648"/>
            <a:ext cx="88924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pt-BR" sz="3200" dirty="0" smtClean="0"/>
              <a:t>Escrivão (Art. 11, CPPM)</a:t>
            </a:r>
          </a:p>
          <a:p>
            <a:pPr lvl="0">
              <a:buFont typeface="Arial" pitchFamily="34" charset="0"/>
              <a:buChar char="•"/>
            </a:pPr>
            <a:r>
              <a:rPr lang="pt-BR" sz="3200" dirty="0" smtClean="0"/>
              <a:t>Tenente, quando o indiciado for Oficial;</a:t>
            </a:r>
          </a:p>
          <a:p>
            <a:pPr lvl="0">
              <a:buFont typeface="Arial" pitchFamily="34" charset="0"/>
              <a:buChar char="•"/>
            </a:pPr>
            <a:r>
              <a:rPr lang="pt-BR" sz="3200" dirty="0" smtClean="0"/>
              <a:t>Sargento, Subtenente ou Suboficial, nos demais casos.</a:t>
            </a:r>
          </a:p>
          <a:p>
            <a:pPr lvl="0">
              <a:buFont typeface="Arial" pitchFamily="34" charset="0"/>
              <a:buChar char="•"/>
            </a:pPr>
            <a:r>
              <a:rPr lang="pt-BR" sz="3200" dirty="0" smtClean="0"/>
              <a:t>Encarregado (Art. 15, CPPM)</a:t>
            </a:r>
          </a:p>
          <a:p>
            <a:pPr lvl="0">
              <a:buFont typeface="Arial" pitchFamily="34" charset="0"/>
              <a:buChar char="•"/>
            </a:pPr>
            <a:r>
              <a:rPr lang="pt-BR" sz="3200" dirty="0" smtClean="0"/>
              <a:t>Sempre que possível um oficial não inferior a capitão.</a:t>
            </a:r>
          </a:p>
          <a:p>
            <a:pPr lvl="0">
              <a:buFont typeface="Arial" pitchFamily="34" charset="0"/>
              <a:buChar char="•"/>
            </a:pPr>
            <a:r>
              <a:rPr lang="pt-BR" sz="3200" dirty="0" smtClean="0"/>
              <a:t>Prazos para a terminação do inquérito (Art. 20, CPPM)</a:t>
            </a:r>
          </a:p>
          <a:p>
            <a:pPr lvl="0">
              <a:buFont typeface="Arial" pitchFamily="34" charset="0"/>
              <a:buChar char="•"/>
            </a:pPr>
            <a:r>
              <a:rPr lang="pt-BR" sz="3200" dirty="0" smtClean="0"/>
              <a:t>Indiciado Preso – 20 Dias</a:t>
            </a:r>
          </a:p>
          <a:p>
            <a:pPr lvl="0">
              <a:buFont typeface="Arial" pitchFamily="34" charset="0"/>
              <a:buChar char="•"/>
            </a:pPr>
            <a:r>
              <a:rPr lang="pt-BR" sz="3200" dirty="0" smtClean="0"/>
              <a:t>Indiciado Solto – 40 Dias</a:t>
            </a:r>
            <a:endParaRPr lang="pt-BR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5030019"/>
          </a:xfrm>
        </p:spPr>
        <p:txBody>
          <a:bodyPr>
            <a:noAutofit/>
          </a:bodyPr>
          <a:lstStyle/>
          <a:p>
            <a:pPr lvl="0"/>
            <a:r>
              <a:rPr lang="pt-BR" dirty="0" smtClean="0"/>
              <a:t>Relatório (Art. 22, CPPM)</a:t>
            </a:r>
          </a:p>
          <a:p>
            <a:pPr lvl="0"/>
            <a:r>
              <a:rPr lang="pt-BR" dirty="0" smtClean="0"/>
              <a:t>Será encerrado com minucioso relatório.</a:t>
            </a:r>
          </a:p>
          <a:p>
            <a:pPr lvl="0"/>
            <a:r>
              <a:rPr lang="pt-BR" dirty="0" smtClean="0"/>
              <a:t>Na conclusão, dirá se há infração disciplinar a punir ou indicio de crime.</a:t>
            </a:r>
          </a:p>
          <a:p>
            <a:pPr lvl="0"/>
            <a:r>
              <a:rPr lang="pt-BR" dirty="0" smtClean="0"/>
              <a:t>Indicando a conveniência ou não de prisão preventiva </a:t>
            </a:r>
          </a:p>
          <a:p>
            <a:pPr lvl="0"/>
            <a:r>
              <a:rPr lang="pt-BR" dirty="0" smtClean="0"/>
              <a:t>Solução (Art. 20, § 1°, CPPM)</a:t>
            </a:r>
          </a:p>
          <a:p>
            <a:pPr lvl="0"/>
            <a:r>
              <a:rPr lang="pt-BR" dirty="0" smtClean="0"/>
              <a:t>É dada pela autoridade que procedeu a abertura do IPM, que homologará ou não a solução.</a:t>
            </a:r>
          </a:p>
          <a:p>
            <a:r>
              <a:rPr lang="pt-BR" dirty="0" smtClean="0"/>
              <a:t>Encaminhado a autoridade superior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5832648"/>
          </a:xfrm>
        </p:spPr>
        <p:txBody>
          <a:bodyPr>
            <a:normAutofit/>
          </a:bodyPr>
          <a:lstStyle/>
          <a:p>
            <a:r>
              <a:rPr lang="pt-BR" dirty="0" smtClean="0"/>
              <a:t>Ação Penal</a:t>
            </a:r>
          </a:p>
          <a:p>
            <a:pPr lvl="0"/>
            <a:r>
              <a:rPr lang="pt-BR" dirty="0" smtClean="0"/>
              <a:t>É pública e somente pode ser promovida por denuncia do MPM (Art. 29, CPPM).</a:t>
            </a:r>
          </a:p>
          <a:p>
            <a:pPr lvl="0"/>
            <a:r>
              <a:rPr lang="pt-BR" dirty="0" smtClean="0"/>
              <a:t>Atos Processuais </a:t>
            </a:r>
          </a:p>
          <a:p>
            <a:pPr lvl="0"/>
            <a:r>
              <a:rPr lang="pt-BR" dirty="0" smtClean="0"/>
              <a:t>Denúncia (Art. 77, CPPM) – Pode ser recebida ou rejeitada (Art. 78, CPPM) </a:t>
            </a:r>
          </a:p>
          <a:p>
            <a:pPr lvl="0"/>
            <a:r>
              <a:rPr lang="pt-BR" dirty="0" smtClean="0"/>
              <a:t>Prazo para o oferecimento da denúncia (Art. 79, CPPM) – 5 dias preso; 15 dias solto.</a:t>
            </a:r>
          </a:p>
          <a:p>
            <a:pPr lvl="0"/>
            <a:r>
              <a:rPr lang="pt-BR" dirty="0" smtClean="0"/>
              <a:t>Citação (Art. 280, CPPM) – Mediante requisição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r>
              <a:rPr lang="pt-BR" dirty="0" smtClean="0"/>
              <a:t>Processo Ordinário </a:t>
            </a:r>
          </a:p>
          <a:p>
            <a:pPr lvl="0"/>
            <a:r>
              <a:rPr lang="pt-BR" dirty="0" smtClean="0"/>
              <a:t>Inicia-se com o recebimento da denúncia (Art. 396, CPPM)</a:t>
            </a:r>
          </a:p>
          <a:p>
            <a:pPr lvl="0"/>
            <a:r>
              <a:rPr lang="pt-BR" dirty="0" smtClean="0"/>
              <a:t>Citação (Art. 399, “c”, CPPM)</a:t>
            </a:r>
          </a:p>
          <a:p>
            <a:pPr lvl="0"/>
            <a:r>
              <a:rPr lang="pt-BR" dirty="0" smtClean="0"/>
              <a:t>Interrogatório (Art. 404, CPPM)</a:t>
            </a:r>
          </a:p>
          <a:p>
            <a:pPr lvl="0"/>
            <a:r>
              <a:rPr lang="pt-BR" dirty="0" smtClean="0"/>
              <a:t>Exceções de suspeição, incompetência e impedimento (Art. 407, CPPM)</a:t>
            </a:r>
          </a:p>
          <a:p>
            <a:pPr lvl="0"/>
            <a:r>
              <a:rPr lang="pt-BR" dirty="0" smtClean="0"/>
              <a:t>Inquirição de testemunha (Art. 415, CPPM)</a:t>
            </a:r>
          </a:p>
          <a:p>
            <a:pPr lvl="0"/>
            <a:r>
              <a:rPr lang="pt-BR" dirty="0" smtClean="0"/>
              <a:t>Alegações Escritas (Art. 428, CPPM) – Prazo - 8 dias.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pPr lvl="0"/>
            <a:r>
              <a:rPr lang="pt-BR" dirty="0" smtClean="0"/>
              <a:t>Julgamento (Art. 431, CPPM).</a:t>
            </a:r>
          </a:p>
          <a:p>
            <a:pPr lvl="0"/>
            <a:r>
              <a:rPr lang="pt-BR" dirty="0" smtClean="0"/>
              <a:t>Leitura de Peças (Art. 432, CPPM)</a:t>
            </a:r>
          </a:p>
          <a:p>
            <a:pPr lvl="0"/>
            <a:r>
              <a:rPr lang="pt-BR" dirty="0" smtClean="0"/>
              <a:t>Sustentação Oral (Art. 433, CPPM) – MP e Defesa – 3 horas.</a:t>
            </a:r>
          </a:p>
          <a:p>
            <a:pPr lvl="0"/>
            <a:r>
              <a:rPr lang="pt-BR" dirty="0" smtClean="0"/>
              <a:t>Réplica e Tréplica – 1 hora cada um.</a:t>
            </a:r>
          </a:p>
          <a:p>
            <a:pPr lvl="0"/>
            <a:r>
              <a:rPr lang="pt-BR" dirty="0" smtClean="0"/>
              <a:t>Assistente – metade do prazo do MPM </a:t>
            </a:r>
          </a:p>
          <a:p>
            <a:pPr lvl="0"/>
            <a:r>
              <a:rPr lang="pt-BR" dirty="0" smtClean="0"/>
              <a:t>Defesa – Mais de um acusado -  Terá mais 1 hora.</a:t>
            </a:r>
          </a:p>
          <a:p>
            <a:pPr lvl="0"/>
            <a:r>
              <a:rPr lang="pt-BR" dirty="0" smtClean="0"/>
              <a:t>Defesa – Mais de 10 acusados – 1 hora para cada acusado.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680520"/>
          </a:xfrm>
        </p:spPr>
        <p:txBody>
          <a:bodyPr/>
          <a:lstStyle/>
          <a:p>
            <a:pPr lvl="0"/>
            <a:r>
              <a:rPr lang="pt-BR" dirty="0" smtClean="0"/>
              <a:t>Definição do fato pelo conselho (Art. 437, CPPM)</a:t>
            </a:r>
          </a:p>
          <a:p>
            <a:pPr lvl="0"/>
            <a:r>
              <a:rPr lang="pt-BR" dirty="0" smtClean="0"/>
              <a:t>Sentença (Art. 438, CPPM)</a:t>
            </a:r>
          </a:p>
          <a:p>
            <a:pPr lvl="0"/>
            <a:r>
              <a:rPr lang="pt-BR" dirty="0" smtClean="0"/>
              <a:t>Absolutória (Art. 439, CPPM)</a:t>
            </a:r>
          </a:p>
          <a:p>
            <a:pPr lvl="0"/>
            <a:r>
              <a:rPr lang="pt-BR" dirty="0" smtClean="0"/>
              <a:t>Condenatória (Art. 440, CPPM)</a:t>
            </a:r>
          </a:p>
          <a:p>
            <a:pPr lvl="0"/>
            <a:r>
              <a:rPr lang="pt-BR" dirty="0" smtClean="0"/>
              <a:t>Proclamação do resultado (Art. 441, CPPM)</a:t>
            </a:r>
          </a:p>
          <a:p>
            <a:pPr lvl="0"/>
            <a:r>
              <a:rPr lang="pt-BR" dirty="0" smtClean="0"/>
              <a:t>Leitura da sentença (Art. 433, CPPM)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52"/>
          </a:xfrm>
        </p:spPr>
        <p:txBody>
          <a:bodyPr/>
          <a:lstStyle/>
          <a:p>
            <a:r>
              <a:rPr lang="pt-BR" dirty="0" smtClean="0"/>
              <a:t>Recurso (Art. 510, CPPM)</a:t>
            </a:r>
          </a:p>
          <a:p>
            <a:pPr lvl="0"/>
            <a:r>
              <a:rPr lang="pt-BR" dirty="0" smtClean="0"/>
              <a:t>Recurso em Sentido Estrito (Art. 516, CPPM)</a:t>
            </a:r>
          </a:p>
          <a:p>
            <a:pPr lvl="0"/>
            <a:r>
              <a:rPr lang="pt-BR" dirty="0" smtClean="0"/>
              <a:t>Apelação (Art. 526, CPPM)</a:t>
            </a:r>
          </a:p>
          <a:p>
            <a:pPr lvl="0"/>
            <a:r>
              <a:rPr lang="pt-BR" dirty="0" smtClean="0"/>
              <a:t>Revisão (Art. 550, CPPM)</a:t>
            </a:r>
          </a:p>
          <a:p>
            <a:pPr lvl="0"/>
            <a:r>
              <a:rPr lang="pt-BR" dirty="0" smtClean="0"/>
              <a:t>Embargos (Art. 538, CPPM)</a:t>
            </a:r>
          </a:p>
          <a:p>
            <a:pPr lvl="0"/>
            <a:r>
              <a:rPr lang="pt-BR" dirty="0" smtClean="0"/>
              <a:t>Reclamação (Art. 584, CPPM)</a:t>
            </a:r>
          </a:p>
          <a:p>
            <a:pPr lvl="0"/>
            <a:r>
              <a:rPr lang="pt-BR" dirty="0" smtClean="0"/>
              <a:t>Extraordinários (Art. 570, CPPM)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881</Words>
  <Application>Microsoft Office PowerPoint</Application>
  <PresentationFormat>Apresentação na tela (4:3)</PresentationFormat>
  <Paragraphs>138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DECRETO-LEI Nº 1.001, DE 21 DE OUTUBRO DE 1969. CÓDIGO PENAL MILITAR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DE DIREITO PENAL MILITAR E PROCESSO PENAL MILITAR     JULGAMENTOS PERANTE OS CONSELHOS DE JUSTIÇA MILITAR - PROF. ISMAIL GOMES -</dc:title>
  <dc:creator>Erick</dc:creator>
  <cp:lastModifiedBy>MPBO</cp:lastModifiedBy>
  <cp:revision>16</cp:revision>
  <dcterms:created xsi:type="dcterms:W3CDTF">2013-08-12T17:48:46Z</dcterms:created>
  <dcterms:modified xsi:type="dcterms:W3CDTF">2013-11-13T04:20:23Z</dcterms:modified>
</cp:coreProperties>
</file>